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396" r:id="rId3"/>
    <p:sldId id="397" r:id="rId4"/>
    <p:sldId id="399" r:id="rId5"/>
    <p:sldId id="400" r:id="rId6"/>
    <p:sldId id="380" r:id="rId7"/>
    <p:sldId id="381" r:id="rId8"/>
    <p:sldId id="402" r:id="rId9"/>
    <p:sldId id="403" r:id="rId10"/>
    <p:sldId id="393" r:id="rId11"/>
    <p:sldId id="394" r:id="rId12"/>
    <p:sldId id="395" r:id="rId13"/>
    <p:sldId id="389" r:id="rId14"/>
    <p:sldId id="391" r:id="rId15"/>
    <p:sldId id="378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514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15006-B78B-4CAE-8142-3FD29A4AE585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35507-F58E-4242-86D5-A1291E7767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29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模板三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>
              <a:defRPr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方正姚体" pitchFamily="2" charset="-122"/>
                <a:ea typeface="方正姚体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59305" y="642926"/>
            <a:ext cx="2580312" cy="325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模板三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"/>
            <a:ext cx="8096275" cy="455415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方正姚体" pitchFamily="2" charset="-122"/>
                <a:ea typeface="方正姚体" pitchFamily="2" charset="-122"/>
              </a:defRPr>
            </a:lvl1pPr>
            <a:lvl2pPr>
              <a:defRPr>
                <a:latin typeface="方正姚体" pitchFamily="2" charset="-122"/>
                <a:ea typeface="方正姚体" pitchFamily="2" charset="-122"/>
              </a:defRPr>
            </a:lvl2pPr>
            <a:lvl3pPr>
              <a:defRPr>
                <a:latin typeface="方正姚体" pitchFamily="2" charset="-122"/>
                <a:ea typeface="方正姚体" pitchFamily="2" charset="-122"/>
              </a:defRPr>
            </a:lvl3pPr>
            <a:lvl4pPr>
              <a:defRPr>
                <a:latin typeface="方正姚体" pitchFamily="2" charset="-122"/>
                <a:ea typeface="方正姚体" pitchFamily="2" charset="-122"/>
              </a:defRPr>
            </a:lvl4pPr>
            <a:lvl5pPr>
              <a:defRPr>
                <a:latin typeface="方正姚体" pitchFamily="2" charset="-122"/>
                <a:ea typeface="方正姚体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C640-59BE-4978-8365-95359A173A16}" type="datetime1">
              <a:rPr lang="zh-CN" altLang="en-US" smtClean="0"/>
              <a:pPr/>
              <a:t>2019/2/21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 descr="f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41924" y="4768472"/>
            <a:ext cx="1875226" cy="236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模板三0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1FCF-B3C3-434B-8F1D-C30C580CD37E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39520-97B2-4547-815B-7DC832DFCE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fx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43702" y="4786328"/>
            <a:ext cx="187483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.hbeducloud.com/html/mobile/qrco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41962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华中科技大学附属小学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数字化校园系统操作指南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学生篇（手机选课）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EAF9C6-F808-4C67-B68C-78FAB11AC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31197"/>
            <a:ext cx="1944216" cy="34563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9" name="矩形 8"/>
          <p:cNvSpPr/>
          <p:nvPr/>
        </p:nvSpPr>
        <p:spPr>
          <a:xfrm>
            <a:off x="5510139" y="233113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选课时间开始后点击这里选课</a:t>
            </a:r>
          </a:p>
        </p:txBody>
      </p:sp>
      <p:sp>
        <p:nvSpPr>
          <p:cNvPr id="10" name="椭圆 9"/>
          <p:cNvSpPr/>
          <p:nvPr/>
        </p:nvSpPr>
        <p:spPr>
          <a:xfrm>
            <a:off x="4355976" y="2392464"/>
            <a:ext cx="504056" cy="308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</a:t>
            </a:r>
          </a:p>
        </p:txBody>
      </p:sp>
    </p:spTree>
    <p:extLst>
      <p:ext uri="{BB962C8B-B14F-4D97-AF65-F5344CB8AC3E}">
        <p14:creationId xmlns:p14="http://schemas.microsoft.com/office/powerpoint/2010/main" val="32876319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9" name="矩形 8"/>
          <p:cNvSpPr/>
          <p:nvPr/>
        </p:nvSpPr>
        <p:spPr>
          <a:xfrm>
            <a:off x="5652120" y="3075806"/>
            <a:ext cx="1128429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选课成功提示</a:t>
            </a:r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、选课成功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E43FEBD-6D70-4C64-8800-BEE0F3B84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31197"/>
            <a:ext cx="1944001" cy="345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2042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824D399-635E-476D-85C6-B01AE34BE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88" y="1490968"/>
            <a:ext cx="1944000" cy="345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9" name="矩形 8"/>
          <p:cNvSpPr/>
          <p:nvPr/>
        </p:nvSpPr>
        <p:spPr>
          <a:xfrm>
            <a:off x="4931989" y="2069435"/>
            <a:ext cx="1920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如果要重新选择其他课程，先要单击这里退课</a:t>
            </a:r>
          </a:p>
        </p:txBody>
      </p:sp>
      <p:sp>
        <p:nvSpPr>
          <p:cNvPr id="10" name="椭圆 9"/>
          <p:cNvSpPr/>
          <p:nvPr/>
        </p:nvSpPr>
        <p:spPr>
          <a:xfrm>
            <a:off x="3948248" y="2427734"/>
            <a:ext cx="5103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97910" y="1046531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、查看选课结果及退课</a:t>
            </a:r>
          </a:p>
        </p:txBody>
      </p:sp>
      <p:sp>
        <p:nvSpPr>
          <p:cNvPr id="7" name="椭圆 6"/>
          <p:cNvSpPr/>
          <p:nvPr/>
        </p:nvSpPr>
        <p:spPr>
          <a:xfrm>
            <a:off x="3161456" y="4588475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48688" y="4403809"/>
            <a:ext cx="2426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单击“已选课程”查看选课结果</a:t>
            </a:r>
          </a:p>
        </p:txBody>
      </p:sp>
    </p:spTree>
    <p:extLst>
      <p:ext uri="{BB962C8B-B14F-4D97-AF65-F5344CB8AC3E}">
        <p14:creationId xmlns:p14="http://schemas.microsoft.com/office/powerpoint/2010/main" val="8944050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6256" y="506296"/>
            <a:ext cx="14929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特别说明</a:t>
            </a:r>
          </a:p>
        </p:txBody>
      </p:sp>
      <p:sp>
        <p:nvSpPr>
          <p:cNvPr id="11" name="矩形 10"/>
          <p:cNvSpPr/>
          <p:nvPr/>
        </p:nvSpPr>
        <p:spPr>
          <a:xfrm>
            <a:off x="1547664" y="1563638"/>
            <a:ext cx="591540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、学生帐号在整个小学阶段不再改变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、学生帐号的准确性由班主任负责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、学生信息有变动（如出国保籍）要及时和班主任沟通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、班主任可以修改学生的密码。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01428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76256" y="506296"/>
            <a:ext cx="14929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特别说明</a:t>
            </a:r>
          </a:p>
        </p:txBody>
      </p:sp>
      <p:sp>
        <p:nvSpPr>
          <p:cNvPr id="11" name="矩形 10"/>
          <p:cNvSpPr/>
          <p:nvPr/>
        </p:nvSpPr>
        <p:spPr>
          <a:xfrm>
            <a:off x="1421650" y="2067694"/>
            <a:ext cx="63007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学生必须在规定时间内选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门课程，如未完成将随机分配课程，截止选课后将不能操作。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4985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17500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glow rad="38100">
                    <a:srgbClr val="FFFF00"/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07680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一、安卓手机下载与安装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D884DA3-6746-4DCA-845A-78521A88C3BC}"/>
              </a:ext>
            </a:extLst>
          </p:cNvPr>
          <p:cNvSpPr txBox="1"/>
          <p:nvPr/>
        </p:nvSpPr>
        <p:spPr>
          <a:xfrm>
            <a:off x="1907704" y="992220"/>
            <a:ext cx="4885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使用手机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或者浏览器扫一扫下方二维码，下载华校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83A067D-BF68-405A-912D-29EF36BAB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/>
          <a:stretch/>
        </p:blipFill>
        <p:spPr>
          <a:xfrm>
            <a:off x="2591780" y="1532692"/>
            <a:ext cx="3960440" cy="239677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568ACCD-5E65-4364-9EB0-51940919857B}"/>
              </a:ext>
            </a:extLst>
          </p:cNvPr>
          <p:cNvSpPr txBox="1"/>
          <p:nvPr/>
        </p:nvSpPr>
        <p:spPr>
          <a:xfrm>
            <a:off x="2303748" y="3790970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网址：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http://interact.hbeducloud.com/html/mobile/qrcode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1668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一、安卓手机下载与安装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6E1DC15-040B-474A-9FAF-8C07552E7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9582"/>
            <a:ext cx="1689636" cy="30037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FF42669-0BE8-49C3-B729-23836F3D4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059582"/>
            <a:ext cx="1689636" cy="30037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1EED84F3-35CB-45BE-8D53-54789C4AFC55}"/>
              </a:ext>
            </a:extLst>
          </p:cNvPr>
          <p:cNvSpPr/>
          <p:nvPr/>
        </p:nvSpPr>
        <p:spPr bwMode="gray">
          <a:xfrm>
            <a:off x="2322500" y="3291830"/>
            <a:ext cx="1148076" cy="3374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9EC55898-DE47-472D-94E1-60781915D9F7}"/>
              </a:ext>
            </a:extLst>
          </p:cNvPr>
          <p:cNvSpPr/>
          <p:nvPr/>
        </p:nvSpPr>
        <p:spPr bwMode="gray">
          <a:xfrm>
            <a:off x="5292080" y="3123117"/>
            <a:ext cx="1148076" cy="3374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C34C9BA-583B-4B23-AA52-547F0B7655B6}"/>
              </a:ext>
            </a:extLst>
          </p:cNvPr>
          <p:cNvSpPr txBox="1"/>
          <p:nvPr/>
        </p:nvSpPr>
        <p:spPr>
          <a:xfrm>
            <a:off x="2044483" y="4342120"/>
            <a:ext cx="620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1.Android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手机直接点击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下载；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点击普通下载；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6C27C423-6E11-4D30-809D-2A9D9A86FA51}"/>
              </a:ext>
            </a:extLst>
          </p:cNvPr>
          <p:cNvCxnSpPr/>
          <p:nvPr/>
        </p:nvCxnSpPr>
        <p:spPr>
          <a:xfrm>
            <a:off x="4067944" y="2787774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136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306B5143-FB3C-4309-ACC0-38E18EB9D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74" y="1059582"/>
            <a:ext cx="1688850" cy="3002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一、安卓手机下载与安装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1EED84F3-35CB-45BE-8D53-54789C4AFC55}"/>
              </a:ext>
            </a:extLst>
          </p:cNvPr>
          <p:cNvSpPr/>
          <p:nvPr/>
        </p:nvSpPr>
        <p:spPr bwMode="gray">
          <a:xfrm>
            <a:off x="2286162" y="1779662"/>
            <a:ext cx="1277726" cy="36004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C34C9BA-583B-4B23-AA52-547F0B7655B6}"/>
              </a:ext>
            </a:extLst>
          </p:cNvPr>
          <p:cNvSpPr txBox="1"/>
          <p:nvPr/>
        </p:nvSpPr>
        <p:spPr>
          <a:xfrm>
            <a:off x="2051720" y="4340722"/>
            <a:ext cx="6207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点击下载好的安装包，一步步的点击安装；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6C27C423-6E11-4D30-809D-2A9D9A86FA51}"/>
              </a:ext>
            </a:extLst>
          </p:cNvPr>
          <p:cNvCxnSpPr/>
          <p:nvPr/>
        </p:nvCxnSpPr>
        <p:spPr>
          <a:xfrm>
            <a:off x="4067944" y="2787774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D88DB0F0-1B51-4A48-974F-6D7791E5E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93" y="1059582"/>
            <a:ext cx="1688850" cy="3002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9EC55898-DE47-472D-94E1-60781915D9F7}"/>
              </a:ext>
            </a:extLst>
          </p:cNvPr>
          <p:cNvSpPr/>
          <p:nvPr/>
        </p:nvSpPr>
        <p:spPr bwMode="gray">
          <a:xfrm>
            <a:off x="5754855" y="3803032"/>
            <a:ext cx="936104" cy="24072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85795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二、苹果手机下载与安装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C34C9BA-583B-4B23-AA52-547F0B7655B6}"/>
              </a:ext>
            </a:extLst>
          </p:cNvPr>
          <p:cNvSpPr txBox="1"/>
          <p:nvPr/>
        </p:nvSpPr>
        <p:spPr>
          <a:xfrm>
            <a:off x="1547664" y="4233352"/>
            <a:ext cx="6207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苹果手机直接在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Store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搜索“华校”，然后点击下载，系统会自动安装该应用；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6A71E1EC-8C6A-479D-9DE8-3040B6934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06" y="1005897"/>
            <a:ext cx="1688850" cy="3002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E4E9A5DE-6030-4E39-AAA8-13F41940D812}"/>
              </a:ext>
            </a:extLst>
          </p:cNvPr>
          <p:cNvSpPr/>
          <p:nvPr/>
        </p:nvSpPr>
        <p:spPr bwMode="gray">
          <a:xfrm>
            <a:off x="2953968" y="1419622"/>
            <a:ext cx="414888" cy="28803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99577F0-A40F-425C-952D-51E369AD6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05897"/>
            <a:ext cx="1688850" cy="3002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直接箭头连接符 16">
            <a:extLst>
              <a:ext uri="{FF2B5EF4-FFF2-40B4-BE49-F238E27FC236}">
                <a16:creationId xmlns="" xmlns:a16="http://schemas.microsoft.com/office/drawing/2014/main" id="{4DE5AF36-0348-4F9D-B909-034AC9DB15C2}"/>
              </a:ext>
            </a:extLst>
          </p:cNvPr>
          <p:cNvCxnSpPr/>
          <p:nvPr/>
        </p:nvCxnSpPr>
        <p:spPr>
          <a:xfrm>
            <a:off x="3563888" y="2643758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C6042E65-511D-4325-BF25-EC5DC976C4DC}"/>
              </a:ext>
            </a:extLst>
          </p:cNvPr>
          <p:cNvSpPr/>
          <p:nvPr/>
        </p:nvSpPr>
        <p:spPr bwMode="gray">
          <a:xfrm>
            <a:off x="4932040" y="2787774"/>
            <a:ext cx="432047" cy="3489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0668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三、手机登录</a:t>
            </a:r>
          </a:p>
        </p:txBody>
      </p:sp>
      <p:sp>
        <p:nvSpPr>
          <p:cNvPr id="5" name="矩形 4"/>
          <p:cNvSpPr/>
          <p:nvPr/>
        </p:nvSpPr>
        <p:spPr>
          <a:xfrm>
            <a:off x="4990226" y="1586532"/>
            <a:ext cx="41200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帐号：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FX+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学生身份证号或护照号（不分大小写）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密码：初始密码为帐号后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</a:p>
        </p:txBody>
      </p:sp>
      <p:sp>
        <p:nvSpPr>
          <p:cNvPr id="6" name="矩形 5"/>
          <p:cNvSpPr/>
          <p:nvPr/>
        </p:nvSpPr>
        <p:spPr>
          <a:xfrm>
            <a:off x="4990225" y="2643758"/>
            <a:ext cx="3262432" cy="613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个别学生没有任何证件号码，帐号由学校指定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（请联系班主任）。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89A6F3F-9ABB-41B7-A7B4-F32C1C06C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0" y="980596"/>
            <a:ext cx="1512675" cy="268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椭圆 8">
            <a:extLst>
              <a:ext uri="{FF2B5EF4-FFF2-40B4-BE49-F238E27FC236}">
                <a16:creationId xmlns="" xmlns:a16="http://schemas.microsoft.com/office/drawing/2014/main" id="{BB0E48CE-3945-4E04-A964-71265DFFA0B3}"/>
              </a:ext>
            </a:extLst>
          </p:cNvPr>
          <p:cNvSpPr/>
          <p:nvPr/>
        </p:nvSpPr>
        <p:spPr bwMode="gray">
          <a:xfrm>
            <a:off x="755577" y="1491630"/>
            <a:ext cx="432047" cy="3489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0604CAB-7F19-412F-AF7D-1901EC5B1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59" y="980596"/>
            <a:ext cx="1512676" cy="268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直接箭头连接符 7">
            <a:extLst>
              <a:ext uri="{FF2B5EF4-FFF2-40B4-BE49-F238E27FC236}">
                <a16:creationId xmlns="" xmlns:a16="http://schemas.microsoft.com/office/drawing/2014/main" id="{BFEDE7DD-C50F-4DE3-8F16-117F05AF8AEF}"/>
              </a:ext>
            </a:extLst>
          </p:cNvPr>
          <p:cNvCxnSpPr/>
          <p:nvPr/>
        </p:nvCxnSpPr>
        <p:spPr>
          <a:xfrm>
            <a:off x="2339752" y="2139702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131903" y="4198129"/>
            <a:ext cx="4675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不要用家长的手机号作为帐号登录（登录的是家长帐号，无法选课）</a:t>
            </a:r>
            <a:endParaRPr lang="zh-CN" altLang="en-US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07" y="386955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60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D6FB72B-8871-4560-9ED7-B3AF01C46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8759"/>
            <a:ext cx="1512000" cy="268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5232253-4F3D-42F5-95F1-8BD74EC300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96" y="988759"/>
            <a:ext cx="1512000" cy="268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直接箭头连接符 6">
            <a:extLst>
              <a:ext uri="{FF2B5EF4-FFF2-40B4-BE49-F238E27FC236}">
                <a16:creationId xmlns="" xmlns:a16="http://schemas.microsoft.com/office/drawing/2014/main" id="{81FC175B-B282-45A1-9FCB-CC4C86A41C3E}"/>
              </a:ext>
            </a:extLst>
          </p:cNvPr>
          <p:cNvCxnSpPr/>
          <p:nvPr/>
        </p:nvCxnSpPr>
        <p:spPr>
          <a:xfrm>
            <a:off x="3059832" y="2355726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92D484DE-7543-4249-8D4E-44460E91A783}"/>
              </a:ext>
            </a:extLst>
          </p:cNvPr>
          <p:cNvSpPr/>
          <p:nvPr/>
        </p:nvSpPr>
        <p:spPr bwMode="gray">
          <a:xfrm>
            <a:off x="2483601" y="3435846"/>
            <a:ext cx="432047" cy="3489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33D9D1D3-D046-4CD2-A864-E99D0050F37C}"/>
              </a:ext>
            </a:extLst>
          </p:cNvPr>
          <p:cNvSpPr/>
          <p:nvPr/>
        </p:nvSpPr>
        <p:spPr bwMode="gray">
          <a:xfrm>
            <a:off x="3924096" y="3219822"/>
            <a:ext cx="647904" cy="236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1CF5280-FACE-4C06-9BC2-0189AB08F7C4}"/>
              </a:ext>
            </a:extLst>
          </p:cNvPr>
          <p:cNvSpPr/>
          <p:nvPr/>
        </p:nvSpPr>
        <p:spPr>
          <a:xfrm>
            <a:off x="1907704" y="4011910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单击页面右下角“个人中心”         下的“选课系统”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46A4CCB-26BA-46B7-9218-9A345E6C62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96" y="4083918"/>
            <a:ext cx="287864" cy="2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9914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422790A-C79D-467F-81E6-DF0CCEE0B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80" y="1198023"/>
            <a:ext cx="1813116" cy="32233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9" name="矩形 8"/>
          <p:cNvSpPr/>
          <p:nvPr/>
        </p:nvSpPr>
        <p:spPr>
          <a:xfrm>
            <a:off x="4816408" y="1537295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选课开始前无法进行选课操作</a:t>
            </a:r>
          </a:p>
        </p:txBody>
      </p:sp>
      <p:sp>
        <p:nvSpPr>
          <p:cNvPr id="11" name="矩形 10"/>
          <p:cNvSpPr/>
          <p:nvPr/>
        </p:nvSpPr>
        <p:spPr>
          <a:xfrm>
            <a:off x="605431" y="1013357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、选课时间开始前</a:t>
            </a:r>
          </a:p>
        </p:txBody>
      </p:sp>
      <p:sp>
        <p:nvSpPr>
          <p:cNvPr id="14" name="矩形 13"/>
          <p:cNvSpPr/>
          <p:nvPr/>
        </p:nvSpPr>
        <p:spPr>
          <a:xfrm>
            <a:off x="1488977" y="3413130"/>
            <a:ext cx="125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这些是本年级学生可以选的课程</a:t>
            </a:r>
          </a:p>
        </p:txBody>
      </p:sp>
      <p:sp>
        <p:nvSpPr>
          <p:cNvPr id="15" name="矩形 14"/>
          <p:cNvSpPr/>
          <p:nvPr/>
        </p:nvSpPr>
        <p:spPr>
          <a:xfrm>
            <a:off x="4888416" y="3399239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点击击这里可以查看全校所有课程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488977" y="3431171"/>
            <a:ext cx="1296145" cy="582468"/>
          </a:xfrm>
          <a:prstGeom prst="wedgeRoundRectCallout">
            <a:avLst>
              <a:gd name="adj1" fmla="val 67487"/>
              <a:gd name="adj2" fmla="val 10276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话气泡: 圆角矩形 6">
            <a:extLst>
              <a:ext uri="{FF2B5EF4-FFF2-40B4-BE49-F238E27FC236}">
                <a16:creationId xmlns="" xmlns:a16="http://schemas.microsoft.com/office/drawing/2014/main" id="{B77FA34B-C834-4436-AA84-A802C96CB615}"/>
              </a:ext>
            </a:extLst>
          </p:cNvPr>
          <p:cNvSpPr/>
          <p:nvPr/>
        </p:nvSpPr>
        <p:spPr>
          <a:xfrm>
            <a:off x="4816408" y="1491630"/>
            <a:ext cx="1224136" cy="737663"/>
          </a:xfrm>
          <a:prstGeom prst="wedgeRoundRectCallout">
            <a:avLst>
              <a:gd name="adj1" fmla="val -61668"/>
              <a:gd name="adj2" fmla="val 8729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对话气泡: 圆角矩形 15">
            <a:extLst>
              <a:ext uri="{FF2B5EF4-FFF2-40B4-BE49-F238E27FC236}">
                <a16:creationId xmlns="" xmlns:a16="http://schemas.microsoft.com/office/drawing/2014/main" id="{F92E35CA-1B05-4D5E-B757-C1FE6C745C68}"/>
              </a:ext>
            </a:extLst>
          </p:cNvPr>
          <p:cNvSpPr/>
          <p:nvPr/>
        </p:nvSpPr>
        <p:spPr>
          <a:xfrm>
            <a:off x="4888416" y="3321798"/>
            <a:ext cx="1224136" cy="737663"/>
          </a:xfrm>
          <a:prstGeom prst="wedgeRoundRectCallout">
            <a:avLst>
              <a:gd name="adj1" fmla="val -73971"/>
              <a:gd name="adj2" fmla="val 8729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96504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11510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四、学生选课</a:t>
            </a:r>
          </a:p>
        </p:txBody>
      </p:sp>
      <p:sp>
        <p:nvSpPr>
          <p:cNvPr id="11" name="矩形 10"/>
          <p:cNvSpPr/>
          <p:nvPr/>
        </p:nvSpPr>
        <p:spPr>
          <a:xfrm>
            <a:off x="563828" y="896854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、选课时间开始前</a:t>
            </a:r>
          </a:p>
        </p:txBody>
      </p:sp>
      <p:sp>
        <p:nvSpPr>
          <p:cNvPr id="14" name="矩形 13"/>
          <p:cNvSpPr/>
          <p:nvPr/>
        </p:nvSpPr>
        <p:spPr>
          <a:xfrm>
            <a:off x="1617651" y="4194033"/>
            <a:ext cx="432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）点开具体某一课程，可查看该课程的基本信息；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）点击课程详情，可查看该课程的课程介绍和精彩瞬间；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F3546DC-BB6C-4F9F-8247-96D391EE6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79889"/>
            <a:ext cx="1516631" cy="26962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550754C-B0AE-48F1-9978-60B971086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79889"/>
            <a:ext cx="1516725" cy="269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16ECCED-0BB2-423E-921C-52B95EC92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62" y="1379889"/>
            <a:ext cx="1516725" cy="269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60AA4EC7-1CDD-4EF6-B4CE-3A2A8A58A226}"/>
              </a:ext>
            </a:extLst>
          </p:cNvPr>
          <p:cNvSpPr/>
          <p:nvPr/>
        </p:nvSpPr>
        <p:spPr bwMode="gray">
          <a:xfrm>
            <a:off x="2198051" y="2361590"/>
            <a:ext cx="647904" cy="236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 wrap="none" rtlCol="0" anchor="ctr"/>
          <a:lstStyle/>
          <a:p>
            <a:pPr marL="342900" indent="-342900" algn="ctr" eaLnBrk="0" hangingPunct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0457F20F-9F01-4593-B7BD-3601693EE61F}"/>
              </a:ext>
            </a:extLst>
          </p:cNvPr>
          <p:cNvCxnSpPr>
            <a:cxnSpLocks/>
          </p:cNvCxnSpPr>
          <p:nvPr/>
        </p:nvCxnSpPr>
        <p:spPr>
          <a:xfrm>
            <a:off x="3387222" y="2499742"/>
            <a:ext cx="4646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="" xmlns:a16="http://schemas.microsoft.com/office/drawing/2014/main" id="{D25A46A2-B90F-4F9F-928D-D027E6AA5B99}"/>
              </a:ext>
            </a:extLst>
          </p:cNvPr>
          <p:cNvCxnSpPr>
            <a:cxnSpLocks/>
          </p:cNvCxnSpPr>
          <p:nvPr/>
        </p:nvCxnSpPr>
        <p:spPr>
          <a:xfrm>
            <a:off x="5609948" y="2499742"/>
            <a:ext cx="4646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568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399</Words>
  <Application>Microsoft Office PowerPoint</Application>
  <PresentationFormat>全屏显示(16:9)</PresentationFormat>
  <Paragraphs>49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方正姚体</vt:lpstr>
      <vt:lpstr>黑体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FX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ZYH</dc:creator>
  <cp:lastModifiedBy>叶茂江</cp:lastModifiedBy>
  <cp:revision>167</cp:revision>
  <dcterms:created xsi:type="dcterms:W3CDTF">2015-02-02T00:24:09Z</dcterms:created>
  <dcterms:modified xsi:type="dcterms:W3CDTF">2019-02-21T08:12:45Z</dcterms:modified>
</cp:coreProperties>
</file>