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396" r:id="rId3"/>
    <p:sldId id="397" r:id="rId4"/>
    <p:sldId id="380" r:id="rId5"/>
    <p:sldId id="392" r:id="rId6"/>
    <p:sldId id="384" r:id="rId7"/>
    <p:sldId id="393" r:id="rId8"/>
    <p:sldId id="394" r:id="rId9"/>
    <p:sldId id="395" r:id="rId10"/>
    <p:sldId id="389" r:id="rId11"/>
    <p:sldId id="391" r:id="rId12"/>
    <p:sldId id="378" r:id="rId1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2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514" y="10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15006-B78B-4CAE-8142-3FD29A4AE585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35507-F58E-4242-86D5-A1291E7767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297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模板三0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>
              <a:defRPr>
                <a:latin typeface="方正姚体" pitchFamily="2" charset="-122"/>
                <a:ea typeface="方正姚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方正姚体" pitchFamily="2" charset="-122"/>
                <a:ea typeface="方正姚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fx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59305" y="642926"/>
            <a:ext cx="2580312" cy="325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模板三0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"/>
            <a:ext cx="8096275" cy="455415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latin typeface="方正姚体" pitchFamily="2" charset="-122"/>
                <a:ea typeface="方正姚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方正姚体" pitchFamily="2" charset="-122"/>
                <a:ea typeface="方正姚体" pitchFamily="2" charset="-122"/>
              </a:defRPr>
            </a:lvl1pPr>
            <a:lvl2pPr>
              <a:defRPr>
                <a:latin typeface="方正姚体" pitchFamily="2" charset="-122"/>
                <a:ea typeface="方正姚体" pitchFamily="2" charset="-122"/>
              </a:defRPr>
            </a:lvl2pPr>
            <a:lvl3pPr>
              <a:defRPr>
                <a:latin typeface="方正姚体" pitchFamily="2" charset="-122"/>
                <a:ea typeface="方正姚体" pitchFamily="2" charset="-122"/>
              </a:defRPr>
            </a:lvl3pPr>
            <a:lvl4pPr>
              <a:defRPr>
                <a:latin typeface="方正姚体" pitchFamily="2" charset="-122"/>
                <a:ea typeface="方正姚体" pitchFamily="2" charset="-122"/>
              </a:defRPr>
            </a:lvl4pPr>
            <a:lvl5pPr>
              <a:defRPr>
                <a:latin typeface="方正姚体" pitchFamily="2" charset="-122"/>
                <a:ea typeface="方正姚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C640-59BE-4978-8365-95359A173A16}" type="datetime1">
              <a:rPr lang="zh-CN" altLang="en-US" smtClean="0"/>
              <a:pPr/>
              <a:t>2019/2/21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 descr="fx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41924" y="4768472"/>
            <a:ext cx="1875226" cy="2367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模板三0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01FCF-B3C3-434B-8F1D-C30C580CD37E}" type="datetimeFigureOut">
              <a:rPr lang="zh-CN" altLang="en-US" smtClean="0"/>
              <a:pPr/>
              <a:t>2019/2/21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fx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643702" y="4786328"/>
            <a:ext cx="187483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1419622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华中科技大学附属小学</a:t>
            </a:r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数字化校园系统操作指南</a:t>
            </a:r>
          </a:p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学生篇（选课系统）</a:t>
            </a:r>
            <a:endParaRPr lang="zh-CN" altLang="en-US" sz="3600" b="1" dirty="0">
              <a:solidFill>
                <a:srgbClr val="C00000"/>
              </a:solidFill>
              <a:effectLst>
                <a:glow rad="38100">
                  <a:srgbClr val="FFFF00"/>
                </a:glo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76256" y="506296"/>
            <a:ext cx="149296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特别说明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47664" y="1563638"/>
            <a:ext cx="591540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、学生帐号在整个小学阶段不再改变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、学生帐号的准确性由班主任负责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、学生信息有变动（如出国保籍）要及时和班主任沟通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、班主任可以修改学生的密码。</a:t>
            </a:r>
            <a:endParaRPr lang="en-US" altLang="zh-CN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01428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76256" y="506296"/>
            <a:ext cx="149296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特别说明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21650" y="2067694"/>
            <a:ext cx="6300700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学生必须在规定时间内选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门课程，如未完成将随机分配课程，截止选课后将不能操作。</a:t>
            </a:r>
            <a:endParaRPr lang="en-US" altLang="zh-CN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14985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2175007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谢谢！</a:t>
            </a:r>
            <a:endParaRPr lang="zh-CN" altLang="en-US" sz="3600" b="1" dirty="0">
              <a:solidFill>
                <a:srgbClr val="C00000"/>
              </a:solidFill>
              <a:effectLst>
                <a:glow rad="38100">
                  <a:srgbClr val="FFFF00"/>
                </a:glo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68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一、登录</a:t>
            </a:r>
            <a:endParaRPr lang="zh-CN" altLang="en-US" b="1" dirty="0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19672" y="1252268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在附小网站主页单击“用户中心”</a:t>
            </a: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95686"/>
            <a:ext cx="2712955" cy="235097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8" name="椭圆 7"/>
          <p:cNvSpPr/>
          <p:nvPr/>
        </p:nvSpPr>
        <p:spPr>
          <a:xfrm>
            <a:off x="3233630" y="3836061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11960" y="4371950"/>
            <a:ext cx="22731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附小</a:t>
            </a:r>
            <a:r>
              <a:rPr lang="zh-CN" altLang="en-US" sz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网站网址：</a:t>
            </a:r>
            <a:r>
              <a:rPr lang="en-US" altLang="zh-CN" sz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fx.hust.edu.cn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105" y="1995686"/>
            <a:ext cx="3911929" cy="223315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1" name="椭圆 10"/>
          <p:cNvSpPr/>
          <p:nvPr/>
        </p:nvSpPr>
        <p:spPr>
          <a:xfrm>
            <a:off x="4383113" y="2373038"/>
            <a:ext cx="720080" cy="3427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668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一、登录</a:t>
            </a:r>
            <a:endParaRPr lang="zh-CN" altLang="en-US" b="1" dirty="0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91680" y="1086219"/>
            <a:ext cx="4224233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建议浏览器：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IE10+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谷歌、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浏览器</a:t>
            </a: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9128" y="1635631"/>
            <a:ext cx="612860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推荐使用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浏览器的极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速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模式，其他模式可能会显示不全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13"/>
          <a:stretch/>
        </p:blipFill>
        <p:spPr>
          <a:xfrm>
            <a:off x="1159128" y="2233966"/>
            <a:ext cx="6599492" cy="93233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75"/>
          <a:stretch/>
        </p:blipFill>
        <p:spPr>
          <a:xfrm>
            <a:off x="1153993" y="3435846"/>
            <a:ext cx="6599492" cy="936104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5076056" y="3867894"/>
            <a:ext cx="129614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3136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一、登录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9662"/>
            <a:ext cx="4447870" cy="192565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5044325" y="2373157"/>
            <a:ext cx="412003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帐号：</a:t>
            </a:r>
            <a:r>
              <a:rPr lang="en-US" altLang="zh-CN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FX+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学生身份证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号或护照号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（不分大小写）</a:t>
            </a:r>
            <a:endParaRPr lang="en-US" altLang="zh-CN" sz="14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endParaRPr lang="en-US" altLang="zh-CN" sz="14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密码：初始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密码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为帐号后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endParaRPr lang="zh-CN" altLang="en-US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44325" y="3219822"/>
            <a:ext cx="3262432" cy="613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个别学生没有任何证件号码，帐号由学校指定</a:t>
            </a:r>
            <a:endParaRPr lang="en-US" altLang="zh-CN" sz="12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（请联系班主任）。</a:t>
            </a:r>
            <a:endParaRPr lang="zh-CN" altLang="en-US" sz="12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49805" y="1257599"/>
            <a:ext cx="4675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不要用家长的手机号作为帐号登录（登录的是家长帐号，无法选课）</a:t>
            </a:r>
            <a:endParaRPr lang="zh-CN" altLang="en-US" sz="12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46" y="346092"/>
            <a:ext cx="1041021" cy="104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86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595" y="1242618"/>
            <a:ext cx="5355391" cy="255926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2284884" y="2447466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985020" y="3867894"/>
            <a:ext cx="4597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单击“个人中心”下的“选课系统”，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如果显示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有问题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请将浏览器设置为“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极速模式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”，参考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 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张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960251" y="1242618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782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81553"/>
            <a:ext cx="6195064" cy="206842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98712" y="3167650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选课开始前无法进行选课操作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061082" y="2643758"/>
            <a:ext cx="319230" cy="1106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2165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、选课时间开始前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224878" y="2824389"/>
            <a:ext cx="1080120" cy="9895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31308" y="3813981"/>
            <a:ext cx="2304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鼠标在课程描述上停留时可以完整显示课程说明（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包括注意事项及材料收费情况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331640" y="2427732"/>
            <a:ext cx="648072" cy="2880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57766" y="2501597"/>
            <a:ext cx="12583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这些是本年级学生可以选的课程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28734" y="1098566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单击这里可以查看全校所有课程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3928733" y="1130498"/>
            <a:ext cx="1296145" cy="582468"/>
          </a:xfrm>
          <a:prstGeom prst="wedgeRoundRectCallout">
            <a:avLst>
              <a:gd name="adj1" fmla="val -48709"/>
              <a:gd name="adj2" fmla="val 14708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2813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18" y="1681553"/>
            <a:ext cx="6115125" cy="206842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42694" y="2700468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选课时间开始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后单击这里选课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948264" y="2879618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、选课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7631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51670"/>
            <a:ext cx="2076001" cy="206842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36096" y="3583400"/>
            <a:ext cx="1128429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选课成功提示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147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、选课成功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3204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79" y="1923678"/>
            <a:ext cx="6943642" cy="141530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780093" y="3338979"/>
            <a:ext cx="1920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如果要重新选择其他课程，先要单击这里退课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380312" y="2737382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、查看选课结果及退课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051720" y="1923678"/>
            <a:ext cx="86409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03629" y="1570794"/>
            <a:ext cx="192051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单击这里查看选课结果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44050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331</Words>
  <Application>Microsoft Office PowerPoint</Application>
  <PresentationFormat>全屏显示(16:9)</PresentationFormat>
  <Paragraphs>43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方正姚体</vt:lpstr>
      <vt:lpstr>黑体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ZYH</dc:creator>
  <cp:lastModifiedBy>叶茂江</cp:lastModifiedBy>
  <cp:revision>147</cp:revision>
  <dcterms:created xsi:type="dcterms:W3CDTF">2015-02-02T00:24:09Z</dcterms:created>
  <dcterms:modified xsi:type="dcterms:W3CDTF">2019-02-21T03:01:36Z</dcterms:modified>
</cp:coreProperties>
</file>